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99" r:id="rId2"/>
    <p:sldId id="275" r:id="rId3"/>
    <p:sldId id="276" r:id="rId4"/>
    <p:sldId id="282" r:id="rId5"/>
    <p:sldId id="296" r:id="rId6"/>
    <p:sldId id="297" r:id="rId7"/>
    <p:sldId id="300" r:id="rId8"/>
    <p:sldId id="301" r:id="rId9"/>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8524056" cy="4968552"/>
          </a:xfrm>
        </p:spPr>
        <p:txBody>
          <a:bodyPr/>
          <a:lstStyle/>
          <a:p>
            <a:pPr marL="0" indent="0" algn="just">
              <a:buNone/>
            </a:pPr>
            <a:r>
              <a:rPr lang="ar-IQ" sz="1800" b="1" dirty="0" smtClean="0"/>
              <a:t>                             محاضرات </a:t>
            </a:r>
            <a:r>
              <a:rPr lang="ar-IQ" sz="1800" b="1" dirty="0"/>
              <a:t>مادة اقتصاديات النفط</a:t>
            </a:r>
          </a:p>
          <a:p>
            <a:pPr marL="0" indent="0" algn="just">
              <a:buNone/>
            </a:pPr>
            <a:endParaRPr lang="ar-IQ" sz="1800" b="1" dirty="0"/>
          </a:p>
          <a:p>
            <a:pPr marL="0" indent="0" algn="just">
              <a:buNone/>
            </a:pPr>
            <a:r>
              <a:rPr lang="ar-IQ" sz="1800" b="1" dirty="0" smtClean="0"/>
              <a:t>                                           مرحلة </a:t>
            </a:r>
            <a:r>
              <a:rPr lang="ar-IQ" sz="1800" b="1" dirty="0"/>
              <a:t>رابعة</a:t>
            </a:r>
          </a:p>
          <a:p>
            <a:pPr marL="0" indent="0" algn="just">
              <a:buNone/>
            </a:pPr>
            <a:endParaRPr lang="ar-IQ" sz="1800" b="1" dirty="0"/>
          </a:p>
          <a:p>
            <a:pPr marL="0" indent="0" algn="just">
              <a:buNone/>
            </a:pPr>
            <a:r>
              <a:rPr lang="ar-IQ" sz="1800" b="1" dirty="0" smtClean="0"/>
              <a:t>            قسم </a:t>
            </a:r>
            <a:r>
              <a:rPr lang="ar-IQ" sz="1800" b="1" dirty="0"/>
              <a:t>الاقتصاد / كلية الادارة والاقتصاد/جامعة ديالى</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r>
              <a:rPr lang="ar-IQ" sz="1800" b="1" dirty="0"/>
              <a:t>مدرس المادة</a:t>
            </a:r>
          </a:p>
          <a:p>
            <a:pPr marL="0" indent="0" algn="just">
              <a:buNone/>
            </a:pPr>
            <a:r>
              <a:rPr lang="ar-IQ" sz="1800" b="1" dirty="0" err="1"/>
              <a:t>م.م</a:t>
            </a:r>
            <a:r>
              <a:rPr lang="ar-IQ" sz="1800" b="1" dirty="0"/>
              <a:t> محمد نوري فرحان</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4770537"/>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مقدمة</a:t>
            </a:r>
          </a:p>
          <a:p>
            <a:pPr algn="just"/>
            <a:r>
              <a:rPr lang="ar-IQ" sz="2000" b="1" dirty="0">
                <a:solidFill>
                  <a:schemeClr val="tx2"/>
                </a:solidFill>
                <a:latin typeface="+mn-lt"/>
                <a:cs typeface="+mn-cs"/>
              </a:rPr>
              <a:t>يعتبر النفط من أهم الاكتشافات التي توصل إليها الإنسان منذ 1859 ، فهو المصدر الأول والأساسي للطاقة، ومحور كل الإنتاج الصناعي والزراعي في العالم المعاصر، وقد أصبح عنصرا حيويا من عناصر الحياة اليومية. ولم يعد النفط أهم مصدر من مصادر الطاقة فحسب، بل أصبح أيضا مصدرا لاستخراج ما لا يقل عن أحد عشر ألف سلعة صناعية مختلفة في العالم. كما لم يعد مجرد سلعة تجارية عابرة، بل أصبح أهم سلعة في التجارة الدولية، فهو يشكل نسبة %33.2 من التجارة العالمية للطاقة سنة.2008 ولم تستحوذ أي مادة أخرى على القدر نفسه من الأهمية التجارية والاقتصادية التي استحوذ عليها النفط. رغم المحاولات العديدة للدول الصناعية في إحلاله بطاقات أخرى سواء كانت طاقات ناضبة كالغاز والفحم والطاقة النووية أو بالطاقات المتجددة كالطاقة الشمسية والطاقة الهوائية والطاقة المائية وغيرها من الطاقات الدائمة منذ الأزمة النفطية الأولى لسنة  1973  . </a:t>
            </a: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95536" y="260648"/>
            <a:ext cx="8532440" cy="4893647"/>
          </a:xfrm>
          <a:prstGeom prst="rect">
            <a:avLst/>
          </a:prstGeom>
          <a:noFill/>
          <a:ln w="9525">
            <a:noFill/>
            <a:miter lim="800000"/>
            <a:headEnd/>
            <a:tailEnd/>
          </a:ln>
        </p:spPr>
        <p:txBody>
          <a:bodyPr wrap="square">
            <a:spAutoFit/>
          </a:bodyPr>
          <a:lstStyle/>
          <a:p>
            <a:r>
              <a:rPr lang="ar-IQ" sz="2400" b="1" dirty="0">
                <a:solidFill>
                  <a:schemeClr val="tx2"/>
                </a:solidFill>
                <a:latin typeface="+mn-lt"/>
                <a:cs typeface="+mn-cs"/>
              </a:rPr>
              <a:t>الاقتصاد والصناعة النفطية: مفاهيم وأساسيات:</a:t>
            </a:r>
          </a:p>
          <a:p>
            <a:r>
              <a:rPr lang="ar-IQ" sz="2400" b="1" dirty="0">
                <a:solidFill>
                  <a:schemeClr val="tx2"/>
                </a:solidFill>
                <a:latin typeface="+mn-lt"/>
                <a:cs typeface="+mn-cs"/>
              </a:rPr>
              <a:t>لقد أودع الله سبحانه وتعالى النفط في باطن الأرض منذ ملايين السنين وشاءت قدرته العلية أن يظل حبيسا في مأمنه هنا وهناك في بقاع الأرض، كثورة طبيعية هي بحق عصب الحياة الآن للإنسانية جمعاء، وحفظها جلّ شأنه إلى أن يشهد عود الإنسان ويتقدم في حضارته وأن يعقل الانتفاع إليها، وعلى قدر حاجته، فعبر مئات القرون فيما قبل التاريخ وفي زمن التاريخ وبعده وحتى منتصف القرن التاسع عشر، وعلى وجه التحديد في سنة 1859 أي منذ 154 سنة فقط حفر الإنسان أول بئر بطريقة الدق الاستخراجية، وتمت ولادة صناعة النفط في أمريكا على يد أول مكتشف للنفط " </a:t>
            </a:r>
            <a:r>
              <a:rPr lang="ar-IQ" sz="2400" b="1" dirty="0" err="1">
                <a:solidFill>
                  <a:schemeClr val="tx2"/>
                </a:solidFill>
                <a:latin typeface="+mn-lt"/>
                <a:cs typeface="+mn-cs"/>
              </a:rPr>
              <a:t>إيدوين</a:t>
            </a:r>
            <a:r>
              <a:rPr lang="ar-IQ" sz="2400" b="1" dirty="0">
                <a:solidFill>
                  <a:schemeClr val="tx2"/>
                </a:solidFill>
                <a:latin typeface="+mn-lt"/>
                <a:cs typeface="+mn-cs"/>
              </a:rPr>
              <a:t> دريك" وأصبحت هذه الصناعة منذ ذلك الوقت مسألة اهتمام قومية خاصة في بداية القرن العشرين إلى يومنا الحالي.</a:t>
            </a:r>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3600986"/>
          </a:xfrm>
          <a:prstGeom prst="rect">
            <a:avLst/>
          </a:prstGeom>
        </p:spPr>
        <p:txBody>
          <a:bodyPr wrap="square">
            <a:spAutoFit/>
          </a:bodyPr>
          <a:lstStyle/>
          <a:p>
            <a:r>
              <a:rPr lang="ar-IQ" b="1" dirty="0">
                <a:solidFill>
                  <a:schemeClr val="tx2"/>
                </a:solidFill>
                <a:latin typeface="+mn-lt"/>
                <a:cs typeface="+mn-cs"/>
              </a:rPr>
              <a:t>تعريف النفط، تاريخه ونشأته :</a:t>
            </a:r>
          </a:p>
          <a:p>
            <a:r>
              <a:rPr lang="ar-IQ" b="1" dirty="0">
                <a:solidFill>
                  <a:schemeClr val="tx2"/>
                </a:solidFill>
                <a:latin typeface="+mn-lt"/>
                <a:cs typeface="+mn-cs"/>
              </a:rPr>
              <a:t>لابد أولاً من التنويه بأن استخدام كلمة أو مصطلح النفط ليس موحدا في جميع الأوساط العلمية عامة أو الجامعية منها تحديدا سواء على الصعيد العربي بشكل خاص أو الدولي بشكل عام، فالبلدان الغربية تستخدم كلمة بترول لأن أصلها لا تيني، أما بلدن أوربا الشرقية ذات الأصل السلافي، فيستخدمون كلمة نفط بدلا من بترول، وفي منطقتنا العربية من محيطها إلى خليجها منقسمون في استخدامهم لهذين المصطلحين.</a:t>
            </a:r>
          </a:p>
          <a:p>
            <a:r>
              <a:rPr lang="ar-IQ" b="1" dirty="0">
                <a:solidFill>
                  <a:schemeClr val="tx2"/>
                </a:solidFill>
                <a:latin typeface="+mn-lt"/>
                <a:cs typeface="+mn-cs"/>
              </a:rPr>
              <a:t>علما بأن الكلمتين )النفط أو البترول) يرمزان ويعنيان نفس الشيء عن هذه المادة، رغم أن البترول أكثر وضوحا في دلالته الموضوعية والعلمية وبتجسيد المعنى لهذه المادة.</a:t>
            </a: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تعريف النفط : </a:t>
            </a:r>
          </a:p>
          <a:p>
            <a:pPr marL="0" indent="0" algn="just">
              <a:buNone/>
            </a:pPr>
            <a:r>
              <a:rPr lang="ar-IQ" sz="2000" b="1" dirty="0"/>
              <a:t>إن كلمة النفط هي في الأصل كلمة لاتينية </a:t>
            </a:r>
            <a:r>
              <a:rPr lang="en-US" sz="2000" b="1" dirty="0"/>
              <a:t>Petroleum </a:t>
            </a:r>
            <a:r>
              <a:rPr lang="ar-IQ" sz="2000" b="1" dirty="0"/>
              <a:t>وتعني </a:t>
            </a:r>
            <a:r>
              <a:rPr lang="en-US" sz="2000" b="1" dirty="0" err="1"/>
              <a:t>Petr</a:t>
            </a:r>
            <a:r>
              <a:rPr lang="en-US" sz="2000" b="1" dirty="0"/>
              <a:t> </a:t>
            </a:r>
            <a:r>
              <a:rPr lang="ar-IQ" sz="2000" b="1" dirty="0"/>
              <a:t>صخر + زيت </a:t>
            </a:r>
            <a:r>
              <a:rPr lang="en-US" sz="2000" b="1" dirty="0" err="1"/>
              <a:t>Oleum</a:t>
            </a:r>
            <a:r>
              <a:rPr lang="en-US" sz="2000" b="1" dirty="0"/>
              <a:t> </a:t>
            </a:r>
            <a:r>
              <a:rPr lang="ar-IQ" sz="2000" b="1" dirty="0"/>
              <a:t>أي بمعنى زيت الصخر. يعتبر النفط مادة بسيطة ومركبة في ذات الوقت. فهو بسيط من حيث انه يتكون كيميائيا من عنصرين هما الهيدروجين والكربون. وهو مركب من حيث اختلاف خصائص مشتقاته باختلاف التركيب الجزئي لكل منها.  فكل مادة تتكون من جزيئات هي وحدات تركيبها الأساسية. وكل جزء يتألف من ذرات. </a:t>
            </a:r>
          </a:p>
          <a:p>
            <a:pPr marL="0" indent="0" algn="just">
              <a:buNone/>
            </a:pPr>
            <a:r>
              <a:rPr lang="ar-IQ" sz="2000" b="1" dirty="0"/>
              <a:t>نظرية نشأة وتكوين النفط:</a:t>
            </a:r>
          </a:p>
          <a:p>
            <a:pPr marL="0" indent="0" algn="just">
              <a:buNone/>
            </a:pPr>
            <a:r>
              <a:rPr lang="ar-IQ" sz="2000" b="1" dirty="0"/>
              <a:t>لقد عرف واستخدم الإنسان النفط في العديد من جوانب حياته منذ قديم الزمان إلى حوالي  6000</a:t>
            </a:r>
          </a:p>
          <a:p>
            <a:pPr marL="0" indent="0" algn="just">
              <a:buNone/>
            </a:pPr>
            <a:r>
              <a:rPr lang="ar-IQ" sz="2000" b="1" dirty="0"/>
              <a:t>5000  سنة قبل الميلاد، وذلك في العديد من مناطق وشعوب العالم كمنطقة فارس إيران، ووادي</a:t>
            </a:r>
          </a:p>
          <a:p>
            <a:pPr marL="0" indent="0" algn="just">
              <a:buNone/>
            </a:pPr>
            <a:r>
              <a:rPr lang="ar-IQ" sz="2000" b="1" dirty="0"/>
              <a:t>الرافدين، منطقة العراق، منطقة الصين ... الخ. </a:t>
            </a:r>
          </a:p>
          <a:p>
            <a:pPr marL="0" indent="0" algn="just">
              <a:buNone/>
            </a:pPr>
            <a:r>
              <a:rPr lang="ar-IQ" sz="2000" b="1" dirty="0"/>
              <a:t>إلا أن الإنسان لم يتمكن من معرفة النفط ، حينذاك، سواء ما تعلق بماهية وطبيعة النفط وخصائصه وكيفية وجوده وتكونه إلا في فترات متأخرة من حياة الإنسانية وهي فترة العصر الحديث، وخاصة أواخر القرن التاسع عشر. </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لقد اختلفت وتباينت آراء المعنيين والمختصين بشؤون النفط من جيولوجيين وكيميائيين حول أصل النفط وكيفية تكونه في الطبيعة. وهذه الآراء أو النظريات متعددة ومتنوعة، بعضها يركز ويستند على أن نشأة وتكوين النفط كان من عناصر غير عضوية مع تنوع تلك الآراء. والبعض الآخر يعتمد ويركز على أن العناصر العضوية هي الأساس في تكوين النفط في الطبيعة. وكل فريق من هؤلاء له أسانيده وبراهينه. وتنقسم تلك النظريات إلى مجموعتين رئيسيتين وهي:</a:t>
            </a:r>
          </a:p>
          <a:p>
            <a:pPr marL="0" indent="0" algn="just">
              <a:buNone/>
            </a:pPr>
            <a:r>
              <a:rPr lang="ar-IQ" sz="2000" b="1" dirty="0"/>
              <a:t>النظرية </a:t>
            </a:r>
            <a:r>
              <a:rPr lang="ar-IQ" sz="2000" b="1" dirty="0" err="1"/>
              <a:t>اللاعضوية</a:t>
            </a:r>
            <a:r>
              <a:rPr lang="ar-IQ" sz="2000" b="1" dirty="0"/>
              <a:t> :</a:t>
            </a:r>
          </a:p>
          <a:p>
            <a:pPr marL="0" indent="0" algn="just">
              <a:buNone/>
            </a:pPr>
            <a:r>
              <a:rPr lang="ar-IQ" sz="2000" b="1" dirty="0"/>
              <a:t>وهي من أولى وأقدم النظريات حول تفسير أصل تكون النفط والكيفية التي يتم فيها. فتجمع هذه النظريات على أن مادة النفط قد تكونت في باطن الأرض نتيجة تفاعلات كيماوية بين العناصر </a:t>
            </a:r>
            <a:r>
              <a:rPr lang="ar-IQ" sz="2000" b="1" dirty="0" err="1"/>
              <a:t>اللاعضوية</a:t>
            </a:r>
            <a:r>
              <a:rPr lang="ar-IQ" sz="2000" b="1" dirty="0"/>
              <a:t>. كاتحاد وتفاعل عنصر الهيدروجين مع الكاربون مثلا أو عنصر كبريت الحديد مع بخار الماء، وينشأ من اتحادهما مادة مشابهة للأسيتيلين، التي تحولت إلى زيت بفعل العوامل الجيولوجية من ضغط وحرارة . </a:t>
            </a:r>
          </a:p>
          <a:p>
            <a:pPr marL="0" indent="0" algn="just">
              <a:buNone/>
            </a:pP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60648"/>
            <a:ext cx="8686800" cy="5819477"/>
          </a:xfrm>
        </p:spPr>
        <p:txBody>
          <a:bodyPr/>
          <a:lstStyle/>
          <a:p>
            <a:pPr marL="0" indent="0">
              <a:buNone/>
            </a:pPr>
            <a:r>
              <a:rPr lang="ar-IQ" sz="1800" b="1" dirty="0"/>
              <a:t>النظرية العضوية: </a:t>
            </a:r>
          </a:p>
          <a:p>
            <a:pPr marL="0" indent="0">
              <a:buNone/>
            </a:pPr>
            <a:r>
              <a:rPr lang="ar-IQ" sz="1800" b="1" dirty="0"/>
              <a:t>تؤكد هذه النظرية على أن النفط، ينتج عن تحلل الكائنات الحية من أصل حيواني ونباتي، التي </a:t>
            </a:r>
            <a:r>
              <a:rPr lang="ar-IQ" sz="1800" b="1" dirty="0" err="1"/>
              <a:t>انطمرت</a:t>
            </a:r>
            <a:r>
              <a:rPr lang="ar-IQ" sz="1800" b="1" dirty="0"/>
              <a:t> لملايين السنين في طبقات من الرمل الناعم تحت الضغط والحرارة الشديدين , وتستند هذه النظرية إلى الأدلة والبراهين التي تؤيد قوة وصحة آرائها ومن أبرز هذه الأدلة : </a:t>
            </a:r>
          </a:p>
          <a:p>
            <a:pPr marL="0" indent="0">
              <a:buNone/>
            </a:pPr>
            <a:r>
              <a:rPr lang="ar-IQ" sz="1800" b="1" dirty="0"/>
              <a:t>1- وجود كميات ضخمة من المواد العضوية </a:t>
            </a:r>
            <a:r>
              <a:rPr lang="ar-IQ" sz="1800" b="1" dirty="0" err="1"/>
              <a:t>والهيدروكاربونات</a:t>
            </a:r>
            <a:r>
              <a:rPr lang="ar-IQ" sz="1800" b="1" dirty="0"/>
              <a:t> في الصخور الرسوبية المكونة للقشرة الأرضية. وهذه المواد العضوية نباتية كانت أو حيوانية مع توفر عنصري الكربون والهيدروجين اللذان يتحدان مع بعضهما تحت ظروف معينة من الضغط ودرجة الحرارة مع وجود بعض العوامل المساعدة ليكونا النفط.</a:t>
            </a:r>
          </a:p>
          <a:p>
            <a:pPr marL="0" indent="0">
              <a:buNone/>
            </a:pPr>
            <a:r>
              <a:rPr lang="ar-IQ" sz="1800" b="1" dirty="0"/>
              <a:t>-2  وجود عناصر </a:t>
            </a:r>
            <a:r>
              <a:rPr lang="ar-IQ" sz="1800" b="1" dirty="0" err="1"/>
              <a:t>البورفين</a:t>
            </a:r>
            <a:r>
              <a:rPr lang="ar-IQ" sz="1800" b="1" dirty="0"/>
              <a:t> والنيتروجين في أغلب العينات الخفيفة أو الثقيلة ويوجد هذان العنصران فقط في البقايا أو المواد المتبقية من المواد النباتية والحيوانية.</a:t>
            </a:r>
          </a:p>
          <a:p>
            <a:pPr marL="0" indent="0">
              <a:buNone/>
            </a:pPr>
            <a:r>
              <a:rPr lang="ar-IQ" sz="1800" b="1" dirty="0"/>
              <a:t>-3  يتم النشاط الضوئي للنفط نتيجة مادة الكولسترول والتي هي من أصل حيواني أو نباتي في النفط.  ويؤكد أنصار هذه النظرية على نحو دقيق أن النفط يعود إلى بقايا حيوانية بحرية كانت تعيش في مياه بحار دافئة كالقشريات والصدفيات والمحاريات. </a:t>
            </a:r>
            <a:r>
              <a:rPr lang="ar-IQ" sz="1800" b="1"/>
              <a:t>وقد تقطرت بمرور الزمن تحت الضغط الهائل والحرارة الشديدة، مخلفة الزيت الحالي. </a:t>
            </a:r>
          </a:p>
          <a:p>
            <a:pPr marL="0" indent="0">
              <a:buNone/>
            </a:pPr>
            <a:endParaRPr lang="ar-IQ" dirty="0"/>
          </a:p>
        </p:txBody>
      </p:sp>
    </p:spTree>
    <p:extLst>
      <p:ext uri="{BB962C8B-B14F-4D97-AF65-F5344CB8AC3E}">
        <p14:creationId xmlns:p14="http://schemas.microsoft.com/office/powerpoint/2010/main" val="368895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16632"/>
            <a:ext cx="8686800" cy="5963493"/>
          </a:xfrm>
        </p:spPr>
        <p:txBody>
          <a:bodyPr/>
          <a:lstStyle/>
          <a:p>
            <a:pPr marL="0" indent="0">
              <a:buNone/>
            </a:pPr>
            <a:r>
              <a:rPr lang="ar-IQ" sz="1800" b="1" dirty="0"/>
              <a:t>3</a:t>
            </a:r>
            <a:r>
              <a:rPr lang="ar-IQ" sz="1800" b="1" dirty="0" smtClean="0"/>
              <a:t>- </a:t>
            </a:r>
            <a:r>
              <a:rPr lang="ar-IQ" sz="1800" b="1" dirty="0"/>
              <a:t>التغيرات الهيكلية :</a:t>
            </a:r>
          </a:p>
          <a:p>
            <a:pPr marL="0" indent="0">
              <a:buNone/>
            </a:pPr>
            <a:r>
              <a:rPr lang="ar-IQ" sz="1800" b="1" dirty="0"/>
              <a:t>إذا كانت التغيرات في الدخل القومي هي تغيرات في النشاط الاقتصادي، فإن التغير </a:t>
            </a:r>
            <a:r>
              <a:rPr lang="ar-IQ" sz="1800" b="1" dirty="0" err="1"/>
              <a:t>العيكلي</a:t>
            </a:r>
            <a:r>
              <a:rPr lang="ar-IQ" sz="1800" b="1" dirty="0"/>
              <a:t> يقتصر على قطاع واحد من الاقتصاد القومي، ويمكن أن يحصل هذا في جانب الطلب أو جانب العرض، فظروف العرض تتغير عندما تستنزف الموارد الطبيعية وترتفع التكاليف، أو عندما يكون هناك اختراع أو تحسين في طرائق الانتاج فيؤدي الى تخفيض التكاليف وزيادة الانتاج. إن هذا يمثل اختلالا هيكليا على مستوى العرض والطلب على السلع.</a:t>
            </a:r>
          </a:p>
          <a:p>
            <a:pPr marL="0" indent="0">
              <a:buNone/>
            </a:pPr>
            <a:r>
              <a:rPr lang="ar-IQ" sz="1800" b="1" dirty="0"/>
              <a:t>كما إن هناك اختلالا هيكليا على مستوى عوامل الانتاج، وهذا يحدث إذا كانت أسعار عوامل الانتاج لا تعكس صورة حقيقية لمدى توافر هذه العوامل. وقد لا ينعكس أثر هذا الاختلال مباشرة على ميزان المدفوعات إذ قد يتكيف اقتصاد الدولة مع الوضع المختل.</a:t>
            </a:r>
          </a:p>
          <a:p>
            <a:pPr marL="0" indent="0">
              <a:buNone/>
            </a:pPr>
            <a:r>
              <a:rPr lang="ar-IQ" sz="1800" b="1" dirty="0"/>
              <a:t>ولإيضاح ذلك نفترض أن الدولة في وضع توازني، ومن ثم فإن أسعار عوامل الإنتاج تعكس نسب توافر هذه العوامل إلا أنه نتيجة لضغط النقابات العمالية ارتفعت الأجور بمعدلات تفوق إنتاجية العامل الأمر الذي ترتب عليه تحول الصناعات الى اساليب انتاجية تستخدم نسبة اقل من العمل </a:t>
            </a:r>
            <a:r>
              <a:rPr lang="ar-IQ" sz="1800" b="1" dirty="0" err="1"/>
              <a:t>ونيبة</a:t>
            </a:r>
            <a:r>
              <a:rPr lang="ar-IQ" sz="1800" b="1" dirty="0"/>
              <a:t> اقل من راس المال، ومن شأن ذلك حصول بطالة هيكلية في الدولة، وهذا يعني إن التوازن في ميزان المدفوعات ممكن لكن على حساب البطالة والاختلال الهيكلي.</a:t>
            </a:r>
          </a:p>
          <a:p>
            <a:pPr marL="0" indent="0">
              <a:buNone/>
            </a:pPr>
            <a:r>
              <a:rPr lang="ar-IQ" sz="1800" b="1" dirty="0"/>
              <a:t>4- حركة رؤوس الأموال :</a:t>
            </a:r>
          </a:p>
          <a:p>
            <a:pPr marL="0" indent="0">
              <a:buNone/>
            </a:pPr>
            <a:r>
              <a:rPr lang="ar-IQ" sz="1800" b="1" dirty="0"/>
              <a:t>يعد هروب رأس المال مثالا على الحركة الكبيرة لرأس المال، إن الدول المتخلفة على العموم تعاني من قصور في رأس المال وذلك لانخفاض الدخل ومن ثم الميل الحدي للادخار، ومما يزيد الأمر سوءا هرب رأس المال منها خوفا من التأميم والمصادرة والاضطرابات السياسية.</a:t>
            </a:r>
          </a:p>
          <a:p>
            <a:pPr marL="0" indent="0">
              <a:buNone/>
            </a:pPr>
            <a:endParaRPr lang="ar-IQ" dirty="0"/>
          </a:p>
        </p:txBody>
      </p:sp>
    </p:spTree>
    <p:extLst>
      <p:ext uri="{BB962C8B-B14F-4D97-AF65-F5344CB8AC3E}">
        <p14:creationId xmlns:p14="http://schemas.microsoft.com/office/powerpoint/2010/main" val="11429427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1215</TotalTime>
  <Words>1139</Words>
  <Application>Microsoft Office PowerPoint</Application>
  <PresentationFormat>عرض على الشاشة (3:4)‏</PresentationFormat>
  <Paragraphs>52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154</cp:revision>
  <dcterms:created xsi:type="dcterms:W3CDTF">2013-04-17T19:57:04Z</dcterms:created>
  <dcterms:modified xsi:type="dcterms:W3CDTF">2018-12-25T19:14:35Z</dcterms:modified>
</cp:coreProperties>
</file>